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5" r:id="rId5"/>
    <p:sldId id="260" r:id="rId6"/>
    <p:sldId id="263" r:id="rId7"/>
    <p:sldId id="264" r:id="rId8"/>
    <p:sldId id="261" r:id="rId9"/>
    <p:sldId id="262" r:id="rId10"/>
    <p:sldId id="278" r:id="rId11"/>
    <p:sldId id="277" r:id="rId12"/>
    <p:sldId id="281" r:id="rId13"/>
    <p:sldId id="279" r:id="rId14"/>
    <p:sldId id="280" r:id="rId15"/>
    <p:sldId id="288" r:id="rId16"/>
    <p:sldId id="276" r:id="rId17"/>
    <p:sldId id="267" r:id="rId18"/>
    <p:sldId id="283" r:id="rId19"/>
    <p:sldId id="284" r:id="rId20"/>
    <p:sldId id="285" r:id="rId21"/>
    <p:sldId id="286" r:id="rId22"/>
    <p:sldId id="287" r:id="rId23"/>
    <p:sldId id="266" r:id="rId24"/>
    <p:sldId id="290" r:id="rId25"/>
    <p:sldId id="291" r:id="rId26"/>
    <p:sldId id="292" r:id="rId27"/>
    <p:sldId id="293" r:id="rId28"/>
    <p:sldId id="294" r:id="rId29"/>
    <p:sldId id="296" r:id="rId30"/>
    <p:sldId id="297" r:id="rId31"/>
    <p:sldId id="298" r:id="rId32"/>
    <p:sldId id="29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D5E"/>
    <a:srgbClr val="894167"/>
    <a:srgbClr val="AF4049"/>
    <a:srgbClr val="F6534E"/>
    <a:srgbClr val="EF4A50"/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3776" y="2945902"/>
            <a:ext cx="5150224" cy="1876607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Манипуляция и способы противостоять ей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</a:rPr>
              <a:t>М</a:t>
            </a:r>
            <a:r>
              <a:rPr lang="ru-RU" sz="3600" b="1" dirty="0" smtClean="0">
                <a:solidFill>
                  <a:srgbClr val="2F2D5E"/>
                </a:solidFill>
              </a:rPr>
              <a:t>анипулятивные </a:t>
            </a:r>
            <a:r>
              <a:rPr lang="ru-RU" sz="3600" b="1" dirty="0">
                <a:solidFill>
                  <a:srgbClr val="2F2D5E"/>
                </a:solidFill>
              </a:rPr>
              <a:t>схемы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609042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Психологи выделяют</a:t>
            </a:r>
            <a:r>
              <a:rPr lang="ru-RU" sz="2800" dirty="0"/>
              <a:t> 4 манипулятивные схемы. Эти схемы представляют собой поведенческий </a:t>
            </a:r>
            <a:r>
              <a:rPr lang="ru-RU" sz="2800" dirty="0" smtClean="0"/>
              <a:t>образ манипулятора.</a:t>
            </a:r>
            <a:endParaRPr lang="ru-RU" sz="2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679" y="3132667"/>
            <a:ext cx="1892747" cy="372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57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</a:rPr>
              <a:t>М</a:t>
            </a:r>
            <a:r>
              <a:rPr lang="ru-RU" sz="3600" b="1" dirty="0" smtClean="0">
                <a:solidFill>
                  <a:srgbClr val="2F2D5E"/>
                </a:solidFill>
              </a:rPr>
              <a:t>анипулятивные </a:t>
            </a:r>
            <a:r>
              <a:rPr lang="ru-RU" sz="3600" b="1" dirty="0">
                <a:solidFill>
                  <a:srgbClr val="2F2D5E"/>
                </a:solidFill>
              </a:rPr>
              <a:t>схемы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419225"/>
            <a:ext cx="7886700" cy="4609042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rgbClr val="FF0000"/>
                </a:solidFill>
              </a:rPr>
              <a:t>Активный манипулятор</a:t>
            </a:r>
            <a:r>
              <a:rPr lang="ru-RU" sz="2600" dirty="0"/>
              <a:t>. Такой манипулятор управляет другими активными методами. Он никогда не проявляет слабость, пытается выглядеть сильной личностью. Обычно он использует свое социальное положение или статус (родитель, </a:t>
            </a:r>
            <a:r>
              <a:rPr lang="ru-RU" sz="2600" dirty="0" smtClean="0"/>
              <a:t>командир, </a:t>
            </a:r>
            <a:r>
              <a:rPr lang="ru-RU" sz="2600" dirty="0"/>
              <a:t>преподаватель, начальник). Он получает удовольствие от беспомощности других людей, использует ее для контроля над окружающими. Он руководит людьми как марионетками, делает себя авторитетом.</a:t>
            </a:r>
          </a:p>
        </p:txBody>
      </p:sp>
    </p:spTree>
    <p:extLst>
      <p:ext uri="{BB962C8B-B14F-4D97-AF65-F5344CB8AC3E}">
        <p14:creationId xmlns:p14="http://schemas.microsoft.com/office/powerpoint/2010/main" val="9421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</a:rPr>
              <a:t>М</a:t>
            </a:r>
            <a:r>
              <a:rPr lang="ru-RU" sz="3600" b="1" dirty="0" smtClean="0">
                <a:solidFill>
                  <a:srgbClr val="2F2D5E"/>
                </a:solidFill>
              </a:rPr>
              <a:t>анипулятивные </a:t>
            </a:r>
            <a:r>
              <a:rPr lang="ru-RU" sz="3600" b="1" dirty="0">
                <a:solidFill>
                  <a:srgbClr val="2F2D5E"/>
                </a:solidFill>
              </a:rPr>
              <a:t>схемы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410758"/>
            <a:ext cx="7886700" cy="4609042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Пассивный манипулятор </a:t>
            </a:r>
            <a:r>
              <a:rPr lang="ru-RU" sz="2800" dirty="0"/>
              <a:t>— такой манипулятор противоположен активному. Он позволяет управлять собой активному манипулятору. Он показывает, что он беспомощен, слаб и глуп, таким образом, он становится «попираемым». Активный манипулятор достигает поставленных целей с помощью побед, а пассивный — с помощью поражений. Он делает так, что активный манипулятор думает и выполняет различные действия вместо него.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524011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</a:rPr>
              <a:t>М</a:t>
            </a:r>
            <a:r>
              <a:rPr lang="ru-RU" sz="3600" b="1" dirty="0" smtClean="0">
                <a:solidFill>
                  <a:srgbClr val="2F2D5E"/>
                </a:solidFill>
              </a:rPr>
              <a:t>анипулятивные </a:t>
            </a:r>
            <a:r>
              <a:rPr lang="ru-RU" sz="3600" b="1" dirty="0">
                <a:solidFill>
                  <a:srgbClr val="2F2D5E"/>
                </a:solidFill>
              </a:rPr>
              <a:t>схемы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402292"/>
            <a:ext cx="7886700" cy="4609042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Соревнующийся манипулятор </a:t>
            </a:r>
            <a:r>
              <a:rPr lang="ru-RU" sz="2800" dirty="0"/>
              <a:t>видит жизнь в виде соревнования, так как в ней можно или выиграть, или проиграть. У соревнующегося манипулятора жизнь — поле битвы, а окружающие люди — враги, реальные или потенциальные. Он использует методы «попирающего» и «попираемого», таким образом, объединяя в себе признаки активного и пассивного манипулятора.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680239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</a:rPr>
              <a:t>М</a:t>
            </a:r>
            <a:r>
              <a:rPr lang="ru-RU" sz="3600" b="1" dirty="0" smtClean="0">
                <a:solidFill>
                  <a:srgbClr val="2F2D5E"/>
                </a:solidFill>
              </a:rPr>
              <a:t>анипулятивные </a:t>
            </a:r>
            <a:r>
              <a:rPr lang="ru-RU" sz="3600" b="1" dirty="0">
                <a:solidFill>
                  <a:srgbClr val="2F2D5E"/>
                </a:solidFill>
              </a:rPr>
              <a:t>схемы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385358"/>
            <a:ext cx="7886700" cy="4609042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Безразличный манипулятор </a:t>
            </a:r>
            <a:r>
              <a:rPr lang="ru-RU" sz="2800" dirty="0"/>
              <a:t>делает вид, что люди ему не интересны и он к ним равнодушен. Он часто говорит, что ему все равно. Безразличный манипулятор делает вид, что его собеседник для него не существует. Он использует и активные, и пассивные методы управления. Но на самом деле такому манипулятору вовсе не все равно. Постепенно манипулятор становится безразличным и к самому себе. Такое поведение часто называют самоубийственным.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53924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</a:rPr>
              <a:t>Мишени манипуляторов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808691"/>
            <a:ext cx="7886700" cy="4609042"/>
          </a:xfrm>
        </p:spPr>
        <p:txBody>
          <a:bodyPr>
            <a:no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Чувство принадлежности</a:t>
            </a:r>
            <a:r>
              <a:rPr lang="ru-RU" sz="2800" dirty="0"/>
              <a:t> человека к группе, ответственность за неё, общности с ней.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Человеческие слабости</a:t>
            </a:r>
            <a:r>
              <a:rPr lang="ru-RU" sz="2800" dirty="0"/>
              <a:t>, которые в той или иной мере есть у каждого из нас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Личностные качества</a:t>
            </a:r>
            <a:r>
              <a:rPr lang="ru-RU" sz="2800" dirty="0"/>
              <a:t>, такие, например, как неуверенность в себе, медлительность или жалостливость. </a:t>
            </a:r>
          </a:p>
        </p:txBody>
      </p:sp>
    </p:spTree>
    <p:extLst>
      <p:ext uri="{BB962C8B-B14F-4D97-AF65-F5344CB8AC3E}">
        <p14:creationId xmlns:p14="http://schemas.microsoft.com/office/powerpoint/2010/main" val="1773147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</a:rPr>
              <a:t>Основные типы манипуляторов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Манипуляции бывают очень разные, выбор «арсенала» зависит от личности самого манипулятора и его стиля поведения.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Американский психотерапевт </a:t>
            </a:r>
            <a:r>
              <a:rPr lang="ru-RU" sz="2800" dirty="0">
                <a:solidFill>
                  <a:srgbClr val="FF0000"/>
                </a:solidFill>
              </a:rPr>
              <a:t>Эверетт Шостром </a:t>
            </a:r>
            <a:r>
              <a:rPr lang="ru-RU" sz="2800" dirty="0"/>
              <a:t>в ХХ веке выделил </a:t>
            </a:r>
            <a:r>
              <a:rPr lang="ru-RU" sz="2800" dirty="0">
                <a:solidFill>
                  <a:srgbClr val="FF0000"/>
                </a:solidFill>
              </a:rPr>
              <a:t>восемь ключевых типов манипуляторов</a:t>
            </a:r>
            <a:r>
              <a:rPr lang="ru-RU" sz="2800" dirty="0"/>
              <a:t>. В этой классификации можно увидеть основные типажи манипуляторов, которых мы встречаем в реальной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2689236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Основные типы манипуляторов</a:t>
            </a:r>
            <a:endParaRPr lang="ru-RU" sz="3600" b="1" dirty="0">
              <a:solidFill>
                <a:srgbClr val="2F2D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681692"/>
            <a:ext cx="7886700" cy="5328708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Манипулятор-диктатор</a:t>
            </a:r>
            <a:r>
              <a:rPr lang="ru-RU" sz="2800" dirty="0"/>
              <a:t>. Это тиран, направо и налево раздающий указы, сыплющий окриками, угрозами. Он стремится управлять, помыкать окружающими при помощи грубой силы сурового и жестокого слова и, конечно, действия. Такие манипуляторы зачастую рвутся к власти, а, получив её, используют весь деспотизм.</a:t>
            </a:r>
          </a:p>
        </p:txBody>
      </p:sp>
    </p:spTree>
    <p:extLst>
      <p:ext uri="{BB962C8B-B14F-4D97-AF65-F5344CB8AC3E}">
        <p14:creationId xmlns:p14="http://schemas.microsoft.com/office/powerpoint/2010/main" val="2406558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Основные типы манипуляторов</a:t>
            </a:r>
            <a:endParaRPr lang="ru-RU" sz="3600" b="1" dirty="0">
              <a:solidFill>
                <a:srgbClr val="2F2D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681692"/>
            <a:ext cx="7886700" cy="5328708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Манипулятор-калькулятор (вычислитель). </a:t>
            </a:r>
            <a:r>
              <a:rPr lang="ru-RU" sz="2800" dirty="0" smtClean="0"/>
              <a:t>Такой человек </a:t>
            </a:r>
            <a:r>
              <a:rPr lang="ru-RU" sz="2800" dirty="0"/>
              <a:t>в общении с </a:t>
            </a:r>
            <a:r>
              <a:rPr lang="ru-RU" sz="2800" dirty="0" smtClean="0"/>
              <a:t>людьми </a:t>
            </a:r>
            <a:r>
              <a:rPr lang="ru-RU" sz="2800" dirty="0"/>
              <a:t>стабильно ищет выгоду, его намерения корыстны. Он постоянно что-то высчитывает, выгадывает, желает оставаться «в выигрышном положении» в каждой ситуации. Ему неведомо простое искреннее дружеское общение, опека и участие в судьбах близких.</a:t>
            </a:r>
          </a:p>
        </p:txBody>
      </p:sp>
    </p:spTree>
    <p:extLst>
      <p:ext uri="{BB962C8B-B14F-4D97-AF65-F5344CB8AC3E}">
        <p14:creationId xmlns:p14="http://schemas.microsoft.com/office/powerpoint/2010/main" val="29906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Основные типы манипуляторов</a:t>
            </a:r>
            <a:endParaRPr lang="ru-RU" sz="3600" b="1" dirty="0">
              <a:solidFill>
                <a:srgbClr val="2F2D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681692"/>
            <a:ext cx="7886700" cy="5328708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Манипулятор-тряпка (слабак)</a:t>
            </a:r>
            <a:r>
              <a:rPr lang="ru-RU" sz="2800" dirty="0" smtClean="0"/>
              <a:t>.</a:t>
            </a:r>
            <a:r>
              <a:rPr lang="ru-RU" sz="2800" dirty="0"/>
              <a:t> Покоряет всех своей инфантильностью, беспечностью, безволием, слабостью. Хочет, чтобы его жалели, чтобы были рядом только с ним, сам стелется и желает, чтобы стелились около него. Как бы жестоко это ни звучало, </a:t>
            </a:r>
            <a:r>
              <a:rPr lang="ru-RU" sz="2800" dirty="0" smtClean="0"/>
              <a:t>например изнеженная женщина, </a:t>
            </a:r>
            <a:r>
              <a:rPr lang="ru-RU" sz="2800" dirty="0"/>
              <a:t>постоянно </a:t>
            </a:r>
            <a:r>
              <a:rPr lang="ru-RU" sz="2800" dirty="0" smtClean="0"/>
              <a:t>жалующаяся </a:t>
            </a:r>
            <a:r>
              <a:rPr lang="ru-RU" sz="2800" dirty="0"/>
              <a:t>на головную боль, </a:t>
            </a:r>
            <a:r>
              <a:rPr lang="ru-RU" sz="2800" dirty="0" smtClean="0"/>
              <a:t>упрекающая </a:t>
            </a:r>
            <a:r>
              <a:rPr lang="ru-RU" sz="2800" dirty="0"/>
              <a:t>домочадцев в чёрствости, невнимании к своей персоне.</a:t>
            </a:r>
          </a:p>
        </p:txBody>
      </p:sp>
    </p:spTree>
    <p:extLst>
      <p:ext uri="{BB962C8B-B14F-4D97-AF65-F5344CB8AC3E}">
        <p14:creationId xmlns:p14="http://schemas.microsoft.com/office/powerpoint/2010/main" val="2031719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2F2D5E"/>
                </a:solidFill>
                <a:latin typeface="+mn-lt"/>
              </a:rPr>
              <a:t>Манипуляция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Манипуляция</a:t>
            </a:r>
            <a:r>
              <a:rPr lang="ru-RU" sz="2800" dirty="0"/>
              <a:t> – стремление оказывать влияние на восприятие или поведение других людей, побудить их действовать в своих интересах с помощью тактики скрытого обмана.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68" y="3716868"/>
            <a:ext cx="4424396" cy="304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195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Основные типы манипуляторов</a:t>
            </a:r>
            <a:endParaRPr lang="ru-RU" sz="3600" b="1" dirty="0">
              <a:solidFill>
                <a:srgbClr val="2F2D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419226"/>
            <a:ext cx="7886700" cy="5023908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Манипулятор-прилипало</a:t>
            </a:r>
            <a:r>
              <a:rPr lang="ru-RU" sz="2800" dirty="0" smtClean="0"/>
              <a:t>.</a:t>
            </a:r>
            <a:r>
              <a:rPr lang="ru-RU" sz="2800" dirty="0"/>
              <a:t> Этот манипулятор стремится быть ведомым, управляемым, руководимым. Он также слаб и безволен. Но в различие от «тряпки» (эгоиста, мелкого шантажиста), прилипало на самом деле слаб, ленив, назойлив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Манипулятор-судья</a:t>
            </a:r>
            <a:r>
              <a:rPr lang="ru-RU" sz="2800" dirty="0"/>
              <a:t>. Вечно всем недоволен, осуждает и порицает весь мир, приписывает каждому человеку мыслимые и немыслимые прегрешения, видит в каждом врага, лжеца, ходит с «осуждающим ликом».</a:t>
            </a:r>
          </a:p>
        </p:txBody>
      </p:sp>
    </p:spTree>
    <p:extLst>
      <p:ext uri="{BB962C8B-B14F-4D97-AF65-F5344CB8AC3E}">
        <p14:creationId xmlns:p14="http://schemas.microsoft.com/office/powerpoint/2010/main" val="163882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Основные типы манипуляторов</a:t>
            </a:r>
            <a:endParaRPr lang="ru-RU" sz="3600" b="1" dirty="0">
              <a:solidFill>
                <a:srgbClr val="2F2D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419226"/>
            <a:ext cx="7886700" cy="5438774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Манипулятор-защитник</a:t>
            </a:r>
            <a:r>
              <a:rPr lang="ru-RU" sz="2800" dirty="0"/>
              <a:t>. Готов выгородить, оправдать каждый поступок близкого человека. Так, «добрая» бабуся своего внучка любимого «не даёт в обиду» родителям, не наказывает, хвалит за любое действо и слово, тем самым портит ребёнка, мешает ему расти как воспитанному человеку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Манипулятор-хулиган</a:t>
            </a:r>
            <a:r>
              <a:rPr lang="ru-RU" sz="2800" dirty="0"/>
              <a:t>. П</a:t>
            </a:r>
            <a:r>
              <a:rPr lang="ru-RU" sz="2800" dirty="0" smtClean="0"/>
              <a:t>ривык </a:t>
            </a:r>
            <a:r>
              <a:rPr lang="ru-RU" sz="2800" dirty="0"/>
              <a:t>«наводить порядок» в своём окружении при помощи кулаков, агрессии, силы, дебоширства. Он громит всё и вся, если кто-то не согласен с ним.</a:t>
            </a:r>
          </a:p>
        </p:txBody>
      </p:sp>
    </p:spTree>
    <p:extLst>
      <p:ext uri="{BB962C8B-B14F-4D97-AF65-F5344CB8AC3E}">
        <p14:creationId xmlns:p14="http://schemas.microsoft.com/office/powerpoint/2010/main" val="3156047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Основные типы манипуляторов</a:t>
            </a:r>
            <a:endParaRPr lang="ru-RU" sz="3600" b="1" dirty="0">
              <a:solidFill>
                <a:srgbClr val="2F2D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681692"/>
            <a:ext cx="7886700" cy="5023908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Славный парень</a:t>
            </a:r>
            <a:r>
              <a:rPr lang="ru-RU" sz="2800" dirty="0"/>
              <a:t>. Этот манипулятор сражает наповал своей добротой, но доброта его неискренняя, слащава до приторности, навязчива. Такой человек, мило улыбаясь, готов совершить любую подлость. Люди, контактирующие с ним и поимевшие из-за него неприятности, удивляются, что фальшивая доброта так подкупила их.</a:t>
            </a:r>
            <a:endParaRPr lang="ru-RU" sz="28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935" y="4727270"/>
            <a:ext cx="3784600" cy="213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87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</a:t>
            </a:r>
            <a:r>
              <a:rPr lang="ru-RU" sz="3600" b="1" dirty="0" smtClean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пособы </a:t>
            </a:r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манипуляции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385358"/>
            <a:ext cx="7886700" cy="5472642"/>
          </a:xfrm>
        </p:spPr>
        <p:txBody>
          <a:bodyPr>
            <a:normAutofit fontScale="925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Искажение </a:t>
            </a:r>
            <a:r>
              <a:rPr lang="ru-RU" sz="2800" dirty="0">
                <a:solidFill>
                  <a:srgbClr val="FF0000"/>
                </a:solidFill>
              </a:rPr>
              <a:t>информации</a:t>
            </a:r>
            <a:r>
              <a:rPr lang="ru-RU" sz="2800" dirty="0"/>
              <a:t>, например, утаивание её, частичная или бессистемная подача с намёками на конфиденциальные источники, истинность которых нельзя проверить, уход от прямых ответов на вопрос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i="1" dirty="0"/>
              <a:t>Пример: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- </a:t>
            </a:r>
            <a:r>
              <a:rPr lang="ru-RU" sz="2800" dirty="0"/>
              <a:t>Я встретил </a:t>
            </a:r>
            <a:r>
              <a:rPr lang="ru-RU" sz="2800" dirty="0" smtClean="0"/>
              <a:t>нашего </a:t>
            </a:r>
            <a:r>
              <a:rPr lang="ru-RU" sz="2800" smtClean="0"/>
              <a:t>классного руководителя. </a:t>
            </a:r>
            <a:r>
              <a:rPr lang="ru-RU" sz="2800" dirty="0"/>
              <a:t>Она сказала, что если ты не уберёшься в классе, нас всех ждёт дополнительное задание по её предмету.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- </a:t>
            </a:r>
            <a:r>
              <a:rPr lang="ru-RU" sz="2800" dirty="0"/>
              <a:t>Давай подойдём к ней и уточним, что именно нужно сделать.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- </a:t>
            </a:r>
            <a:r>
              <a:rPr lang="ru-RU" sz="2800" dirty="0"/>
              <a:t>Мне некогда, да и она, кажется, уже ушла.</a:t>
            </a:r>
          </a:p>
        </p:txBody>
      </p:sp>
    </p:spTree>
    <p:extLst>
      <p:ext uri="{BB962C8B-B14F-4D97-AF65-F5344CB8AC3E}">
        <p14:creationId xmlns:p14="http://schemas.microsoft.com/office/powerpoint/2010/main" val="3818964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</a:t>
            </a:r>
            <a:r>
              <a:rPr lang="ru-RU" sz="3600" b="1" dirty="0" smtClean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пособы </a:t>
            </a:r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манипуляции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520825"/>
            <a:ext cx="7886700" cy="4846108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Использование </a:t>
            </a:r>
            <a:r>
              <a:rPr lang="ru-RU" sz="2800" dirty="0">
                <a:solidFill>
                  <a:srgbClr val="FF0000"/>
                </a:solidFill>
              </a:rPr>
              <a:t>риторических приёмов</a:t>
            </a:r>
            <a:r>
              <a:rPr lang="ru-RU" sz="2800" dirty="0"/>
              <a:t>. Владение искусством риторики и ораторским искусством - ценное умение, однако стоит всегда помнить о том, что, производя впечатление умело сформулированной фразой, мы не всегда приближаемся к истине или благополучному выходу из ситуации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i="1" dirty="0"/>
              <a:t>Пример: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- </a:t>
            </a:r>
            <a:r>
              <a:rPr lang="ru-RU" sz="2800" dirty="0"/>
              <a:t>Почему же ты так плохо учишься?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- </a:t>
            </a:r>
            <a:r>
              <a:rPr lang="ru-RU" sz="2800" dirty="0"/>
              <a:t>Нет плохих учеников, есть плохие учителя! </a:t>
            </a:r>
          </a:p>
        </p:txBody>
      </p:sp>
    </p:spTree>
    <p:extLst>
      <p:ext uri="{BB962C8B-B14F-4D97-AF65-F5344CB8AC3E}">
        <p14:creationId xmlns:p14="http://schemas.microsoft.com/office/powerpoint/2010/main" val="41963215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</a:t>
            </a:r>
            <a:r>
              <a:rPr lang="ru-RU" sz="3600" b="1" dirty="0" smtClean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пособы </a:t>
            </a:r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манипуляции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520825"/>
            <a:ext cx="7886700" cy="4846108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Психологическое </a:t>
            </a:r>
            <a:r>
              <a:rPr lang="ru-RU" sz="2800" dirty="0">
                <a:solidFill>
                  <a:srgbClr val="FF0000"/>
                </a:solidFill>
              </a:rPr>
              <a:t>давление</a:t>
            </a:r>
            <a:r>
              <a:rPr lang="ru-RU" sz="2800" dirty="0"/>
              <a:t>. Применение этого приёма проявляется в обобщении («От тебя всегда стоит ждать подвоха»), указании на несоблюдение норм («Вы даже прийти вовремя не можете» вместо «Вы опоздали»), подмене понятий, использовании намёков («Сделаешь с нами уроки?» - «А куда я денусь?»).</a:t>
            </a:r>
          </a:p>
        </p:txBody>
      </p:sp>
    </p:spTree>
    <p:extLst>
      <p:ext uri="{BB962C8B-B14F-4D97-AF65-F5344CB8AC3E}">
        <p14:creationId xmlns:p14="http://schemas.microsoft.com/office/powerpoint/2010/main" val="26237057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Как избежать манипуляции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520825"/>
            <a:ext cx="7886700" cy="5218642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Научиться говорить «нет»</a:t>
            </a:r>
            <a:r>
              <a:rPr lang="ru-RU" sz="2800" dirty="0">
                <a:solidFill>
                  <a:srgbClr val="2F2D5E"/>
                </a:solidFill>
              </a:rPr>
              <a:t>,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как бы сложно это ни было. Лучше оказаться неправым в своём отказе, чем поддаться на уговоры манипулятора и страдать от этого. </a:t>
            </a: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Перестать испытывать чувство вины </a:t>
            </a:r>
            <a:r>
              <a:rPr lang="ru-RU" sz="2800" dirty="0"/>
              <a:t>(в том числе если не оправдываете ожидания других людей). Вы не обязаны поддерживать неприятный или неинтересный для вас разговор, стремиться всегда нравиться другим, разбираться во всём. Вы имеете право на ошибки и можете смело на любые не устраивающие вас предложения отвечать: «Я не хочу». </a:t>
            </a:r>
          </a:p>
        </p:txBody>
      </p:sp>
    </p:spTree>
    <p:extLst>
      <p:ext uri="{BB962C8B-B14F-4D97-AF65-F5344CB8AC3E}">
        <p14:creationId xmlns:p14="http://schemas.microsoft.com/office/powerpoint/2010/main" val="17326662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Как избежать манипуляции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520825"/>
            <a:ext cx="7886700" cy="5167842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Прислушиваться к своим чувствам</a:t>
            </a:r>
            <a:r>
              <a:rPr lang="ru-RU" sz="2800" dirty="0"/>
              <a:t>. Если вам очень симпатичен человек, но при этом вы не уверены, что хотите сделать то, о чём он вас просит, возьмите паузу, проанализируйте, нужно вам это или нет. Если вы поймёте, что вам это не нужно, попробуйте применить технику «бесконечного уточнения»: этот риторический приём может быть полезен для нейтрализации манипулятора, чтобы он осознал всю бесперспективность попыток повлиять на вас и потерял к вам интерес.</a:t>
            </a:r>
          </a:p>
        </p:txBody>
      </p:sp>
    </p:spTree>
    <p:extLst>
      <p:ext uri="{BB962C8B-B14F-4D97-AF65-F5344CB8AC3E}">
        <p14:creationId xmlns:p14="http://schemas.microsoft.com/office/powerpoint/2010/main" val="25709843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Манипуляции в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757" y="1393824"/>
            <a:ext cx="8117418" cy="546417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«Довести учителя».</a:t>
            </a:r>
            <a:r>
              <a:rPr lang="ru-RU" sz="2800" dirty="0"/>
              <a:t> 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 </a:t>
            </a:r>
            <a:r>
              <a:rPr lang="ru-RU" sz="2800" dirty="0" smtClean="0"/>
              <a:t>Ученик</a:t>
            </a:r>
            <a:r>
              <a:rPr lang="ru-RU" sz="2800" dirty="0"/>
              <a:t> (или их </a:t>
            </a:r>
            <a:r>
              <a:rPr lang="ru-RU" sz="2800" dirty="0" smtClean="0"/>
              <a:t>группа учеников)</a:t>
            </a:r>
            <a:r>
              <a:rPr lang="ru-RU" sz="2800" dirty="0"/>
              <a:t> издает звуки, </a:t>
            </a:r>
            <a:r>
              <a:rPr lang="ru-RU" sz="2800" dirty="0" smtClean="0"/>
              <a:t>мешающие</a:t>
            </a:r>
            <a:r>
              <a:rPr lang="ru-RU" sz="2800" dirty="0"/>
              <a:t> вести </a:t>
            </a:r>
            <a:r>
              <a:rPr lang="ru-RU" sz="2800" dirty="0" smtClean="0"/>
              <a:t>урок.</a:t>
            </a:r>
            <a:r>
              <a:rPr lang="ru-RU" sz="2800" dirty="0"/>
              <a:t> </a:t>
            </a:r>
            <a:r>
              <a:rPr lang="ru-RU" sz="2800" dirty="0" smtClean="0"/>
              <a:t>               Обнаружить</a:t>
            </a:r>
            <a:r>
              <a:rPr lang="ru-RU" sz="2800" dirty="0"/>
              <a:t> источник звука трудно, шум </a:t>
            </a:r>
            <a:r>
              <a:rPr lang="ru-RU" sz="2800" dirty="0" smtClean="0"/>
              <a:t>нервирует учителя</a:t>
            </a:r>
            <a:r>
              <a:rPr lang="ru-RU" sz="2800" dirty="0"/>
              <a:t>, и он в конце концов «срывается</a:t>
            </a:r>
            <a:r>
              <a:rPr lang="ru-RU" sz="2800" dirty="0" smtClean="0"/>
              <a:t>».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«Мнимый</a:t>
            </a:r>
            <a:r>
              <a:rPr lang="ru-RU" sz="2800" dirty="0">
                <a:solidFill>
                  <a:srgbClr val="FF0000"/>
                </a:solidFill>
              </a:rPr>
              <a:t> </a:t>
            </a:r>
            <a:r>
              <a:rPr lang="ru-RU" sz="2800" dirty="0" smtClean="0">
                <a:solidFill>
                  <a:srgbClr val="FF0000"/>
                </a:solidFill>
              </a:rPr>
              <a:t>больной».</a:t>
            </a:r>
            <a:r>
              <a:rPr lang="ru-RU" sz="2800" dirty="0">
                <a:solidFill>
                  <a:srgbClr val="FF0000"/>
                </a:solidFill>
              </a:rPr>
              <a:t> 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Совсем простая и потому наибо­лее часто используемая манипуляция, имеющая це­лью уйти с уроков — притворится больным. «Болит живот (голова)» — наверное, привычные жалобы, когда лень заниматься.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106742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Манипуляции в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520825"/>
            <a:ext cx="7886700" cy="5218642"/>
          </a:xfrm>
        </p:spPr>
        <p:txBody>
          <a:bodyPr>
            <a:normAutofit fontScale="925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«Столкнуть взрослых лбами».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Когда </a:t>
            </a:r>
            <a:r>
              <a:rPr lang="ru-RU" sz="2800" dirty="0"/>
              <a:t>надо столкнуть родителей с учителем, харак­терны такие манипулятивные высказывания учеников: «Моя мама говорит, что это глупое задание»; «Я не мог сделать домашнее задание, потому что вчера у нас были гости»; «Мой папа считает, что это пустая трата вре­мени».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Можно </a:t>
            </a:r>
            <a:r>
              <a:rPr lang="ru-RU" sz="2800" dirty="0"/>
              <a:t>настроить одного учителя на другого: «Мы не смогли сделать ваше задание потому, что по матема­тике (физике, химии и т.п.) нам столько задали, что на ваш предмет уже не остается </a:t>
            </a:r>
            <a:r>
              <a:rPr lang="ru-RU" sz="2800" dirty="0" smtClean="0"/>
              <a:t>времени».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047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2F2D5E"/>
                </a:solidFill>
                <a:latin typeface="+mn-lt"/>
              </a:rPr>
              <a:t>Манипуляция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Манипуляция</a:t>
            </a:r>
            <a:r>
              <a:rPr lang="ru-RU" sz="2800" dirty="0"/>
              <a:t> – это вид психологического воздействия, искусное исполнение которого ведет к скрытому возбуждению у другого человека намерений, не совпадающих с его актуально существующими желаниями.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800" y="4072466"/>
            <a:ext cx="4214846" cy="263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1166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Манипуляции в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520825"/>
            <a:ext cx="7886700" cy="5269442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«Вызывающее поведение».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Цель </a:t>
            </a:r>
            <a:r>
              <a:rPr lang="ru-RU" sz="2800" dirty="0"/>
              <a:t>мани­пулятора — нестандартной выходкой обратить на себя внимание класса, поднять свой авторитет среди свер­стников. 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2800" dirty="0">
                <a:solidFill>
                  <a:srgbClr val="FF0000"/>
                </a:solidFill>
              </a:rPr>
              <a:t>Оставлю после уроков весь класс!»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Обычно </a:t>
            </a:r>
            <a:r>
              <a:rPr lang="ru-RU" sz="2800" dirty="0"/>
              <a:t>этим угрожают, чтобы обратить на нарушителей недовольство всего класса, надеясь повлиять на них таким образом.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Этой </a:t>
            </a:r>
            <a:r>
              <a:rPr lang="ru-RU" sz="2800" dirty="0"/>
              <a:t>манипуляцией учитель перекладывает </a:t>
            </a:r>
            <a:r>
              <a:rPr lang="ru-RU" sz="2800" dirty="0" smtClean="0"/>
              <a:t>ответственность </a:t>
            </a:r>
            <a:r>
              <a:rPr lang="ru-RU" sz="2800" dirty="0"/>
              <a:t>за поддержание порядка на учащихся.</a:t>
            </a:r>
          </a:p>
        </p:txBody>
      </p:sp>
    </p:spTree>
    <p:extLst>
      <p:ext uri="{BB962C8B-B14F-4D97-AF65-F5344CB8AC3E}">
        <p14:creationId xmlns:p14="http://schemas.microsoft.com/office/powerpoint/2010/main" val="15580680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Вывод</a:t>
            </a:r>
            <a:endParaRPr lang="ru-RU" sz="3600" b="1" dirty="0">
              <a:solidFill>
                <a:srgbClr val="2F2D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116" y="1520825"/>
            <a:ext cx="7886700" cy="5142442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Мы существуем в мире где практически все взаимоотношения между людьми построены на манипуляциях, важна лишь степень наносимого вреда от манипуляций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Некоторые личности используют приёмы </a:t>
            </a:r>
            <a:r>
              <a:rPr lang="ru-RU" sz="2800" dirty="0" smtClean="0"/>
              <a:t>манипуляции, </a:t>
            </a:r>
            <a:r>
              <a:rPr lang="ru-RU" sz="2800" dirty="0"/>
              <a:t>чтобы развить и укрепить отношения, а другие лица извлекают собственную, материальную выгоду. Будьте бдительны и не поддавайтесь на провокации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340026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3776" y="2945902"/>
            <a:ext cx="5150224" cy="1876607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Спасибо</a:t>
            </a:r>
            <a:b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за</a:t>
            </a:r>
            <a:b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внимание!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231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2F2D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Манипуляция</a:t>
            </a:r>
            <a:endParaRPr lang="ru-RU" sz="3600" b="1" dirty="0">
              <a:solidFill>
                <a:srgbClr val="2F2D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84610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Следует понимать, что действия манипулятора всегда бесчестны по отношению к тому, на кого они направлены: пытаясь добиться добровольного совершения выгодного для себя действия, манипулятор представляет дело в заманчивом для объекта манипуляции свете, однако истинные мотивы воздействия не раскрывает. Именно поэтому часто бывает так, что объект манипуляции с радостью выполняет желаемое от него, более того, остаётся благодарен манипулятору, считая, что тот проявил заботу о нём.</a:t>
            </a:r>
          </a:p>
        </p:txBody>
      </p:sp>
    </p:spTree>
    <p:extLst>
      <p:ext uri="{BB962C8B-B14F-4D97-AF65-F5344CB8AC3E}">
        <p14:creationId xmlns:p14="http://schemas.microsoft.com/office/powerpoint/2010/main" val="1335969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2F2D5E"/>
                </a:solidFill>
                <a:latin typeface="+mn-lt"/>
              </a:rPr>
              <a:t>Из истории</a:t>
            </a:r>
            <a:endParaRPr lang="ru-RU" sz="3600" b="1" dirty="0">
              <a:solidFill>
                <a:srgbClr val="2F2D5E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23872"/>
            <a:ext cx="8430768" cy="5233543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400" dirty="0" smtClean="0"/>
              <a:t>Итальянский мыслитель, философ и политик </a:t>
            </a:r>
            <a:r>
              <a:rPr lang="ru-RU" sz="2400" dirty="0" err="1" smtClean="0">
                <a:solidFill>
                  <a:srgbClr val="FF0000"/>
                </a:solidFill>
              </a:rPr>
              <a:t>Никколо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smtClean="0">
                <a:solidFill>
                  <a:srgbClr val="FF0000"/>
                </a:solidFill>
              </a:rPr>
              <a:t>Макиавелли  </a:t>
            </a:r>
            <a:r>
              <a:rPr lang="ru-RU" sz="2400" smtClean="0"/>
              <a:t>изложил </a:t>
            </a:r>
            <a:r>
              <a:rPr lang="ru-RU" sz="2400" dirty="0" smtClean="0"/>
              <a:t>свои взгляды на принципы государственного устройства и описал политиков, которые в своей деятельности пренебрегают нормами морали и считают, что честность и прочие добродетели не представляют ценности, поскольку обман, предательство и сила гораздо более эффективны. Так появилось понятие «макиавеллисты», применяемое для характеристики человека, который в ситуациях общения склонен манипулировать другими людьми, прибегая как к тонким, так и к довольно агрессивным методам воздействия.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21280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С</a:t>
            </a:r>
            <a:r>
              <a:rPr lang="ru-RU" sz="3600" b="1" dirty="0" smtClean="0">
                <a:solidFill>
                  <a:srgbClr val="2F2D5E"/>
                </a:solidFill>
                <a:latin typeface="+mn-lt"/>
              </a:rPr>
              <a:t>итуационные </a:t>
            </a:r>
            <a:r>
              <a:rPr lang="ru-RU" sz="3600" b="1" dirty="0">
                <a:solidFill>
                  <a:srgbClr val="2F2D5E"/>
                </a:solidFill>
                <a:latin typeface="+mn-lt"/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Ситуация 1</a:t>
            </a:r>
            <a:r>
              <a:rPr lang="ru-RU" sz="2800" dirty="0"/>
              <a:t>. Вы сделали все уроки, решили отдохнуть и зашли в популярную </a:t>
            </a:r>
            <a:r>
              <a:rPr lang="ru-RU" sz="2800" dirty="0" err="1"/>
              <a:t>соцсеть</a:t>
            </a:r>
            <a:r>
              <a:rPr lang="ru-RU" sz="2800" dirty="0"/>
              <a:t>. Вскоре приходит сообщение от одноклассника, который просит вас дать ему списать эссе, заданное к завтрашнему уроку по ОБЖ. Вы, рассудив, что двух одинаковых творческих работ быть не может и что вас же могут заподозрить в списывании, если работу одноклассника прочитают первой, делаете вид, что не увидели сообщение-просьбу, и выходите из сети.</a:t>
            </a:r>
          </a:p>
        </p:txBody>
      </p:sp>
    </p:spTree>
    <p:extLst>
      <p:ext uri="{BB962C8B-B14F-4D97-AF65-F5344CB8AC3E}">
        <p14:creationId xmlns:p14="http://schemas.microsoft.com/office/powerpoint/2010/main" val="2194339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С</a:t>
            </a:r>
            <a:r>
              <a:rPr lang="ru-RU" sz="3600" b="1" dirty="0" smtClean="0">
                <a:solidFill>
                  <a:srgbClr val="2F2D5E"/>
                </a:solidFill>
                <a:latin typeface="+mn-lt"/>
              </a:rPr>
              <a:t>итуационные </a:t>
            </a:r>
            <a:r>
              <a:rPr lang="ru-RU" sz="3600" b="1" dirty="0">
                <a:solidFill>
                  <a:srgbClr val="2F2D5E"/>
                </a:solidFill>
                <a:latin typeface="+mn-lt"/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61442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Ситуация 2</a:t>
            </a:r>
            <a:r>
              <a:rPr lang="ru-RU" sz="2800" dirty="0"/>
              <a:t>. Вы сделали все уроки, решили отдохнуть и зашли в популярную </a:t>
            </a:r>
            <a:r>
              <a:rPr lang="ru-RU" sz="2800" dirty="0" err="1"/>
              <a:t>соцсеть</a:t>
            </a:r>
            <a:r>
              <a:rPr lang="ru-RU" sz="2800" dirty="0"/>
              <a:t>. Вскоре приходит сообщение от одноклассника о том, что проходит конкурс эссе по теме, заданной вам к завтрашнему уроку по ОБЖ. Участие в конкурсе поощряется ценными призами, однако заявки принимаются от команды не менее чем из двух человек. Одноклассник готов подать заявку и приложить к ней оба эссе. Вы с радостью соглашаетесь на это предложение и отправляете свою работу приятелю, ведь если бы не он, вы упустили бы шанс поучаствовать в конкурсе.</a:t>
            </a:r>
          </a:p>
        </p:txBody>
      </p:sp>
    </p:spTree>
    <p:extLst>
      <p:ext uri="{BB962C8B-B14F-4D97-AF65-F5344CB8AC3E}">
        <p14:creationId xmlns:p14="http://schemas.microsoft.com/office/powerpoint/2010/main" val="1913973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С</a:t>
            </a:r>
            <a:r>
              <a:rPr lang="ru-RU" sz="3600" b="1" dirty="0" smtClean="0">
                <a:solidFill>
                  <a:srgbClr val="2F2D5E"/>
                </a:solidFill>
                <a:latin typeface="+mn-lt"/>
              </a:rPr>
              <a:t>итуационные </a:t>
            </a:r>
            <a:r>
              <a:rPr lang="ru-RU" sz="3600" b="1" dirty="0">
                <a:solidFill>
                  <a:srgbClr val="2F2D5E"/>
                </a:solidFill>
                <a:latin typeface="+mn-lt"/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29175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Манипуляция </a:t>
            </a:r>
            <a:r>
              <a:rPr lang="ru-RU" sz="2800" dirty="0"/>
              <a:t>зашифрована в ситуации 2, и характеризуют </a:t>
            </a:r>
            <a:r>
              <a:rPr lang="ru-RU" sz="2800" dirty="0" smtClean="0"/>
              <a:t>её такие </a:t>
            </a:r>
            <a:r>
              <a:rPr lang="ru-RU" sz="2800" dirty="0"/>
              <a:t>признаки: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осуществление </a:t>
            </a:r>
            <a:r>
              <a:rPr lang="ru-RU" sz="2800" dirty="0"/>
              <a:t>некоего психологического воздействия;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манипулятор относится к оппоненту как к средству достижения цели;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выигрыш односторонний, манипулятора не беспокоит, как его действия отразятся на оппоненте;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манипуляция имеет скрытый характер;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манипулятор играет на некоторых слабостях оппонента.</a:t>
            </a:r>
          </a:p>
        </p:txBody>
      </p:sp>
    </p:spTree>
    <p:extLst>
      <p:ext uri="{BB962C8B-B14F-4D97-AF65-F5344CB8AC3E}">
        <p14:creationId xmlns:p14="http://schemas.microsoft.com/office/powerpoint/2010/main" val="2553884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466" y="365126"/>
            <a:ext cx="6604001" cy="6847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F2D5E"/>
                </a:solidFill>
                <a:latin typeface="+mn-lt"/>
              </a:rPr>
              <a:t>Манипулятор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Манипулятор</a:t>
            </a:r>
            <a:r>
              <a:rPr lang="ru-RU" sz="2800" dirty="0"/>
              <a:t> — человек, относящийся к себе и к другим людям как к таким, которых надо постоянно контролировать и использовать в корыстных целях. Профессиональный манипулятор сочетает рыночный и технический подходы — чтобы манипулировать человеком о нем необходимо знать как можно больше.</a:t>
            </a:r>
          </a:p>
        </p:txBody>
      </p:sp>
    </p:spTree>
    <p:extLst>
      <p:ext uri="{BB962C8B-B14F-4D97-AF65-F5344CB8AC3E}">
        <p14:creationId xmlns:p14="http://schemas.microsoft.com/office/powerpoint/2010/main" val="26206532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1189</Words>
  <Application>Microsoft Office PowerPoint</Application>
  <PresentationFormat>Экран (4:3)</PresentationFormat>
  <Paragraphs>90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Тема Office</vt:lpstr>
      <vt:lpstr>Манипуляция и способы противостоять ей</vt:lpstr>
      <vt:lpstr>Манипуляция</vt:lpstr>
      <vt:lpstr>Манипуляция</vt:lpstr>
      <vt:lpstr>Манипуляция</vt:lpstr>
      <vt:lpstr>Из истории</vt:lpstr>
      <vt:lpstr>Ситуационные задачи</vt:lpstr>
      <vt:lpstr>Ситуационные задачи</vt:lpstr>
      <vt:lpstr>Ситуационные задачи</vt:lpstr>
      <vt:lpstr>Манипулятор</vt:lpstr>
      <vt:lpstr>Манипулятивные схемы</vt:lpstr>
      <vt:lpstr>Манипулятивные схемы</vt:lpstr>
      <vt:lpstr>Манипулятивные схемы</vt:lpstr>
      <vt:lpstr>Манипулятивные схемы</vt:lpstr>
      <vt:lpstr>Манипулятивные схемы</vt:lpstr>
      <vt:lpstr>Мишени манипуляторов</vt:lpstr>
      <vt:lpstr>Основные типы манипуляторов</vt:lpstr>
      <vt:lpstr>Основные типы манипуляторов</vt:lpstr>
      <vt:lpstr>Основные типы манипуляторов</vt:lpstr>
      <vt:lpstr>Основные типы манипуляторов</vt:lpstr>
      <vt:lpstr>Основные типы манипуляторов</vt:lpstr>
      <vt:lpstr>Основные типы манипуляторов</vt:lpstr>
      <vt:lpstr>Основные типы манипуляторов</vt:lpstr>
      <vt:lpstr>Способы манипуляции</vt:lpstr>
      <vt:lpstr>Способы манипуляции</vt:lpstr>
      <vt:lpstr>Способы манипуляции</vt:lpstr>
      <vt:lpstr>Как избежать манипуляции</vt:lpstr>
      <vt:lpstr>Как избежать манипуляции</vt:lpstr>
      <vt:lpstr>Манипуляции в школе</vt:lpstr>
      <vt:lpstr>Манипуляции в школе</vt:lpstr>
      <vt:lpstr>Манипуляции в школе</vt:lpstr>
      <vt:lpstr>Вывод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admin</cp:lastModifiedBy>
  <cp:revision>55</cp:revision>
  <dcterms:created xsi:type="dcterms:W3CDTF">2014-11-21T11:00:06Z</dcterms:created>
  <dcterms:modified xsi:type="dcterms:W3CDTF">2024-02-07T11:57:44Z</dcterms:modified>
</cp:coreProperties>
</file>